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1" r:id="rId3"/>
    <p:sldId id="267" r:id="rId4"/>
    <p:sldId id="258" r:id="rId5"/>
    <p:sldId id="266" r:id="rId6"/>
    <p:sldId id="270" r:id="rId7"/>
    <p:sldId id="271" r:id="rId8"/>
    <p:sldId id="272" r:id="rId9"/>
    <p:sldId id="273" r:id="rId10"/>
    <p:sldId id="274" r:id="rId11"/>
    <p:sldId id="268" r:id="rId12"/>
    <p:sldId id="276" r:id="rId13"/>
    <p:sldId id="277" r:id="rId14"/>
    <p:sldId id="278" r:id="rId15"/>
    <p:sldId id="280" r:id="rId16"/>
    <p:sldId id="282" r:id="rId17"/>
    <p:sldId id="265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3989E"/>
    <a:srgbClr val="2571A9"/>
    <a:srgbClr val="00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83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ss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2739FE9-1BAE-CE31-C7E7-4721EE59337B}"/>
              </a:ext>
            </a:extLst>
          </p:cNvPr>
          <p:cNvSpPr/>
          <p:nvPr userDrawn="1"/>
        </p:nvSpPr>
        <p:spPr>
          <a:xfrm>
            <a:off x="0" y="4806485"/>
            <a:ext cx="12271761" cy="767001"/>
          </a:xfrm>
          <a:prstGeom prst="rect">
            <a:avLst/>
          </a:prstGeom>
          <a:solidFill>
            <a:srgbClr val="03989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66"/>
              </a:solidFill>
            </a:endParaRPr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8FDF83BA-0F09-26AF-6AA1-47504614B6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4908631"/>
            <a:ext cx="10515600" cy="5429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2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Session Title Slide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8BAB74-BCE3-550A-9CEF-79BD0D1210E7}"/>
              </a:ext>
            </a:extLst>
          </p:cNvPr>
          <p:cNvSpPr/>
          <p:nvPr userDrawn="1"/>
        </p:nvSpPr>
        <p:spPr>
          <a:xfrm>
            <a:off x="0" y="5625741"/>
            <a:ext cx="12271761" cy="55734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66"/>
              </a:solidFill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DC2E2ABF-7E5C-3BE5-8739-AC004C6E788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44550" y="5738813"/>
            <a:ext cx="10510838" cy="314325"/>
          </a:xfr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10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10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Title Here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F127BAB-7794-D040-826A-E43DD435866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1" y="0"/>
            <a:ext cx="8686799" cy="488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7812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2739FE9-1BAE-CE31-C7E7-4721EE59337B}"/>
              </a:ext>
            </a:extLst>
          </p:cNvPr>
          <p:cNvSpPr/>
          <p:nvPr userDrawn="1"/>
        </p:nvSpPr>
        <p:spPr>
          <a:xfrm>
            <a:off x="0" y="4806485"/>
            <a:ext cx="12271761" cy="767001"/>
          </a:xfrm>
          <a:prstGeom prst="rect">
            <a:avLst/>
          </a:prstGeom>
          <a:solidFill>
            <a:srgbClr val="03989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66"/>
              </a:solidFill>
            </a:endParaRPr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8FDF83BA-0F09-26AF-6AA1-47504614B6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4908631"/>
            <a:ext cx="10515600" cy="5429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2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Session Title Slide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8BAB74-BCE3-550A-9CEF-79BD0D1210E7}"/>
              </a:ext>
            </a:extLst>
          </p:cNvPr>
          <p:cNvSpPr/>
          <p:nvPr userDrawn="1"/>
        </p:nvSpPr>
        <p:spPr>
          <a:xfrm>
            <a:off x="0" y="5625741"/>
            <a:ext cx="12271761" cy="55734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66"/>
              </a:solidFill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DC2E2ABF-7E5C-3BE5-8739-AC004C6E788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44550" y="5738813"/>
            <a:ext cx="10510838" cy="314325"/>
          </a:xfr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10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10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Title Here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0586EDF-2CC8-7ED1-1459-901D77F1CD2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3766" y="15642"/>
            <a:ext cx="4352553" cy="435255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FCE33F8-D8CA-B4AF-9272-F21225106C9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31" t="31349" r="19583" b="39280"/>
          <a:stretch/>
        </p:blipFill>
        <p:spPr>
          <a:xfrm>
            <a:off x="4462648" y="0"/>
            <a:ext cx="3266703" cy="1325563"/>
          </a:xfrm>
          <a:prstGeom prst="rect">
            <a:avLst/>
          </a:prstGeom>
        </p:spPr>
      </p:pic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94047FCA-2FAE-EDDF-D978-98B0157E9D0C}"/>
              </a:ext>
            </a:extLst>
          </p:cNvPr>
          <p:cNvSpPr txBox="1">
            <a:spLocks/>
          </p:cNvSpPr>
          <p:nvPr userDrawn="1"/>
        </p:nvSpPr>
        <p:spPr>
          <a:xfrm>
            <a:off x="844550" y="1883230"/>
            <a:ext cx="7327628" cy="267788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03989E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Presentation Title Slide</a:t>
            </a:r>
          </a:p>
        </p:txBody>
      </p:sp>
    </p:spTree>
    <p:extLst>
      <p:ext uri="{BB962C8B-B14F-4D97-AF65-F5344CB8AC3E}">
        <p14:creationId xmlns:p14="http://schemas.microsoft.com/office/powerpoint/2010/main" val="22066757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D00D42-ABC7-0CAF-6A6A-DD3DFB23A9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731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rgbClr val="03989E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B0621E05-CCE4-2097-7D25-F799C0EC6A40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838201" y="182102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85750" indent="-285750">
              <a:buClr>
                <a:srgbClr val="2571A9"/>
              </a:buClr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</a:defRPr>
            </a:lvl1pPr>
            <a:lvl2pPr marL="742950" indent="-285750">
              <a:buClr>
                <a:srgbClr val="2571A9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</a:defRPr>
            </a:lvl2pPr>
            <a:lvl3pPr marL="1200150" indent="-285750">
              <a:buClr>
                <a:srgbClr val="2571A9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</a:defRPr>
            </a:lvl3pPr>
            <a:lvl4pPr marL="1657350" indent="-285750">
              <a:buClr>
                <a:srgbClr val="2571A9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4pPr>
            <a:lvl5pPr marL="2114550" indent="-285750">
              <a:buClr>
                <a:srgbClr val="2571A9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B362EA-6E62-8AA1-2C69-228E9B63456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7148" y="91734"/>
            <a:ext cx="1872343" cy="1872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407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B0621E05-CCE4-2097-7D25-F799C0EC6A40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1054693" y="1821026"/>
            <a:ext cx="504130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85750" indent="-285750">
              <a:buClr>
                <a:srgbClr val="2571A9"/>
              </a:buClr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</a:defRPr>
            </a:lvl1pPr>
            <a:lvl2pPr marL="742950" indent="-285750">
              <a:buClr>
                <a:srgbClr val="2571A9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</a:defRPr>
            </a:lvl2pPr>
            <a:lvl3pPr marL="1200150" indent="-285750">
              <a:buClr>
                <a:srgbClr val="2571A9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</a:defRPr>
            </a:lvl3pPr>
            <a:lvl4pPr marL="1657350" indent="-285750">
              <a:buClr>
                <a:srgbClr val="2571A9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4pPr>
            <a:lvl5pPr marL="2114550" indent="-285750">
              <a:buClr>
                <a:srgbClr val="2571A9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A8464AD9-1944-9798-159F-91D0C1BF3E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731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rgbClr val="03989E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8B5630B3-4E61-86DA-07EA-05702D2F7351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6275482" y="1821026"/>
            <a:ext cx="504130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85750" indent="-285750">
              <a:buClr>
                <a:srgbClr val="2571A9"/>
              </a:buClr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</a:defRPr>
            </a:lvl1pPr>
            <a:lvl2pPr marL="742950" indent="-285750">
              <a:buClr>
                <a:srgbClr val="2571A9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</a:defRPr>
            </a:lvl2pPr>
            <a:lvl3pPr marL="1200150" indent="-285750">
              <a:buClr>
                <a:srgbClr val="2571A9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</a:defRPr>
            </a:lvl3pPr>
            <a:lvl4pPr marL="1657350" indent="-285750">
              <a:buClr>
                <a:srgbClr val="2571A9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4pPr>
            <a:lvl5pPr marL="2114550" indent="-285750">
              <a:buClr>
                <a:srgbClr val="2571A9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4C63931-BFB8-F9E8-00F0-2A851C34EC2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7148" y="91734"/>
            <a:ext cx="1872343" cy="1872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2264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CA258678-52FA-087E-FA31-2B18DCAAD1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731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rgbClr val="03989E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16EE866-E168-61E2-1EF6-1857D325D18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7148" y="91734"/>
            <a:ext cx="1872343" cy="1872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9289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D965BEEE-43A7-4E60-DBD0-43085BE39B1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1886" y="48235"/>
            <a:ext cx="7908471" cy="4448515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506BBA52-300C-12BA-99C0-032CBCB9DC36}"/>
              </a:ext>
            </a:extLst>
          </p:cNvPr>
          <p:cNvSpPr/>
          <p:nvPr userDrawn="1"/>
        </p:nvSpPr>
        <p:spPr>
          <a:xfrm>
            <a:off x="0" y="4806485"/>
            <a:ext cx="12271761" cy="767001"/>
          </a:xfrm>
          <a:prstGeom prst="rect">
            <a:avLst/>
          </a:prstGeom>
          <a:solidFill>
            <a:srgbClr val="03989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66"/>
              </a:solidFill>
            </a:endParaRPr>
          </a:p>
        </p:txBody>
      </p:sp>
      <p:sp>
        <p:nvSpPr>
          <p:cNvPr id="22" name="Title Placeholder 1">
            <a:extLst>
              <a:ext uri="{FF2B5EF4-FFF2-40B4-BE49-F238E27FC236}">
                <a16:creationId xmlns:a16="http://schemas.microsoft.com/office/drawing/2014/main" id="{AA674D8C-5E43-3BDF-9A16-19AE2921DD0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4908631"/>
            <a:ext cx="10515600" cy="5429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>
              <a:buFont typeface="Arial" panose="020B0604020202020204" pitchFamily="34" charset="0"/>
              <a:buNone/>
              <a:defRPr sz="2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Name (Contact Email)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C251FA0-4CFC-7C1A-697A-180F7764AED2}"/>
              </a:ext>
            </a:extLst>
          </p:cNvPr>
          <p:cNvSpPr/>
          <p:nvPr userDrawn="1"/>
        </p:nvSpPr>
        <p:spPr>
          <a:xfrm>
            <a:off x="0" y="5625741"/>
            <a:ext cx="12271761" cy="55734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66"/>
              </a:solidFill>
            </a:endParaRPr>
          </a:p>
        </p:txBody>
      </p:sp>
      <p:sp>
        <p:nvSpPr>
          <p:cNvPr id="24" name="Text Placeholder 15">
            <a:extLst>
              <a:ext uri="{FF2B5EF4-FFF2-40B4-BE49-F238E27FC236}">
                <a16:creationId xmlns:a16="http://schemas.microsoft.com/office/drawing/2014/main" id="{AD45F654-4357-C3B2-F782-70542AA209C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44550" y="5738813"/>
            <a:ext cx="10510838" cy="314325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10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10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Organization</a:t>
            </a:r>
          </a:p>
        </p:txBody>
      </p:sp>
      <p:sp>
        <p:nvSpPr>
          <p:cNvPr id="25" name="Title Placeholder 1">
            <a:extLst>
              <a:ext uri="{FF2B5EF4-FFF2-40B4-BE49-F238E27FC236}">
                <a16:creationId xmlns:a16="http://schemas.microsoft.com/office/drawing/2014/main" id="{78E177D8-2AC0-7B47-0F10-A9C8DBEA80E4}"/>
              </a:ext>
            </a:extLst>
          </p:cNvPr>
          <p:cNvSpPr txBox="1">
            <a:spLocks/>
          </p:cNvSpPr>
          <p:nvPr userDrawn="1"/>
        </p:nvSpPr>
        <p:spPr>
          <a:xfrm>
            <a:off x="844550" y="1883230"/>
            <a:ext cx="7327628" cy="267788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03989E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26390332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92DEC2D-02DC-509B-54CD-BFE2F65BBC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0DCE61-66F8-9CEE-25A9-F9EDEC3BFF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2935EFC-3E8A-1A8A-8973-8BA9FB5EA68D}"/>
              </a:ext>
            </a:extLst>
          </p:cNvPr>
          <p:cNvSpPr/>
          <p:nvPr userDrawn="1"/>
        </p:nvSpPr>
        <p:spPr>
          <a:xfrm>
            <a:off x="0" y="6176963"/>
            <a:ext cx="12191999" cy="68103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A70CA8-FBFF-AD4D-78C3-6FFA92E43C21}"/>
              </a:ext>
            </a:extLst>
          </p:cNvPr>
          <p:cNvSpPr txBox="1"/>
          <p:nvPr userDrawn="1"/>
        </p:nvSpPr>
        <p:spPr>
          <a:xfrm>
            <a:off x="826997" y="6284912"/>
            <a:ext cx="3602048" cy="4572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en-US" sz="12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CalGIS</a:t>
            </a:r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CONFERENCE 2025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BD090E-EEDF-02A9-1054-572CAE11EDC8}"/>
              </a:ext>
            </a:extLst>
          </p:cNvPr>
          <p:cNvSpPr txBox="1"/>
          <p:nvPr userDrawn="1"/>
        </p:nvSpPr>
        <p:spPr>
          <a:xfrm>
            <a:off x="0" y="6284912"/>
            <a:ext cx="548640" cy="4572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CB728413-3224-4065-BF78-0ADD9388F522}" type="slidenum">
              <a:rPr lang="en-US" sz="11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pPr algn="r"/>
              <a:t>‹#›</a:t>
            </a:fld>
            <a:endParaRPr 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700CAC4-74DE-8903-D3DA-9D26AF504467}"/>
              </a:ext>
            </a:extLst>
          </p:cNvPr>
          <p:cNvCxnSpPr>
            <a:cxnSpLocks/>
          </p:cNvCxnSpPr>
          <p:nvPr userDrawn="1"/>
        </p:nvCxnSpPr>
        <p:spPr>
          <a:xfrm>
            <a:off x="682093" y="6295361"/>
            <a:ext cx="0" cy="430212"/>
          </a:xfrm>
          <a:prstGeom prst="line">
            <a:avLst/>
          </a:prstGeom>
          <a:ln w="9525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10FDC2EC-5AFC-4200-BB93-B436D64A0E1C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2723" y="6138881"/>
            <a:ext cx="1488291" cy="75720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5DADC97-171A-0D0D-7130-E27A382B1F2B}"/>
              </a:ext>
            </a:extLst>
          </p:cNvPr>
          <p:cNvSpPr txBox="1"/>
          <p:nvPr userDrawn="1"/>
        </p:nvSpPr>
        <p:spPr>
          <a:xfrm>
            <a:off x="4160909" y="6288881"/>
            <a:ext cx="3602048" cy="4572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#CalGIS2025 #GPNCal2025 </a:t>
            </a:r>
          </a:p>
        </p:txBody>
      </p:sp>
    </p:spTree>
    <p:extLst>
      <p:ext uri="{BB962C8B-B14F-4D97-AF65-F5344CB8AC3E}">
        <p14:creationId xmlns:p14="http://schemas.microsoft.com/office/powerpoint/2010/main" val="9020006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4" r:id="rId2"/>
    <p:sldLayoutId id="2147483651" r:id="rId3"/>
    <p:sldLayoutId id="2147483650" r:id="rId4"/>
    <p:sldLayoutId id="2147483653" r:id="rId5"/>
    <p:sldLayoutId id="2147483652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03989E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2571A9"/>
        </a:buClr>
        <a:buFont typeface="Arial" panose="020B0604020202020204" pitchFamily="34" charset="0"/>
        <a:buChar char="•"/>
        <a:defRPr sz="2800" kern="1200">
          <a:solidFill>
            <a:srgbClr val="03989E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571A9"/>
        </a:buClr>
        <a:buFont typeface="Arial" panose="020B0604020202020204" pitchFamily="34" charset="0"/>
        <a:buChar char="•"/>
        <a:defRPr sz="2400" kern="1200">
          <a:solidFill>
            <a:srgbClr val="03989E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571A9"/>
        </a:buClr>
        <a:buFont typeface="Arial" panose="020B0604020202020204" pitchFamily="34" charset="0"/>
        <a:buChar char="•"/>
        <a:defRPr sz="2000" kern="1200">
          <a:solidFill>
            <a:srgbClr val="03989E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571A9"/>
        </a:buClr>
        <a:buFont typeface="Arial" panose="020B0604020202020204" pitchFamily="34" charset="0"/>
        <a:buChar char="•"/>
        <a:defRPr sz="1800" kern="1200">
          <a:solidFill>
            <a:srgbClr val="03989E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571A9"/>
        </a:buClr>
        <a:buFont typeface="Arial" panose="020B0604020202020204" pitchFamily="34" charset="0"/>
        <a:buChar char="•"/>
        <a:defRPr sz="1800" kern="1200">
          <a:solidFill>
            <a:srgbClr val="03989E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osfm.fire.ca.gov/what-we-do/community-wildfire-preparedness-and-mitigation/fire-hazard-severity-zones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cmpalmer20/CalGIS" TargetMode="Externa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duckdb.org/community_extensions/list_of_extensions.html" TargetMode="External"/><Relationship Id="rId13" Type="http://schemas.openxmlformats.org/officeDocument/2006/relationships/hyperlink" Target="https://locatepress.com/book/spatial-sql" TargetMode="External"/><Relationship Id="rId3" Type="http://schemas.openxmlformats.org/officeDocument/2006/relationships/hyperlink" Target="https://wktmap.com/" TargetMode="External"/><Relationship Id="rId7" Type="http://schemas.openxmlformats.org/officeDocument/2006/relationships/hyperlink" Target="https://duckdb.org/news/" TargetMode="External"/><Relationship Id="rId12" Type="http://schemas.openxmlformats.org/officeDocument/2006/relationships/hyperlink" Target="https://motherduck.com/duckdb-book-form/" TargetMode="External"/><Relationship Id="rId2" Type="http://schemas.openxmlformats.org/officeDocument/2006/relationships/hyperlink" Target="https://what-the-h3index.vercel.app/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duckdb.org/release_calendar" TargetMode="External"/><Relationship Id="rId11" Type="http://schemas.openxmlformats.org/officeDocument/2006/relationships/hyperlink" Target="https://data.humdata.org/dataset/kontur-population-united-states-of-america" TargetMode="External"/><Relationship Id="rId5" Type="http://schemas.openxmlformats.org/officeDocument/2006/relationships/hyperlink" Target="https://postgis.net/docs/reference.html" TargetMode="External"/><Relationship Id="rId10" Type="http://schemas.openxmlformats.org/officeDocument/2006/relationships/hyperlink" Target="https://docs.overturemaps.org/release/latest/" TargetMode="External"/><Relationship Id="rId4" Type="http://schemas.openxmlformats.org/officeDocument/2006/relationships/hyperlink" Target="https://duckdb.org/docs/stable/extensions/spatial/functions.html" TargetMode="External"/><Relationship Id="rId9" Type="http://schemas.openxmlformats.org/officeDocument/2006/relationships/hyperlink" Target="https://h3geo.org/docs/api/indexing/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motherduck.com/duckdb-book-form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237830A-6F95-2CDC-F235-5953E5F6F4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and Simplicity of Geospatial Analysis using DuckDB</a:t>
            </a:r>
          </a:p>
        </p:txBody>
      </p:sp>
    </p:spTree>
    <p:extLst>
      <p:ext uri="{BB962C8B-B14F-4D97-AF65-F5344CB8AC3E}">
        <p14:creationId xmlns:p14="http://schemas.microsoft.com/office/powerpoint/2010/main" val="15565619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501975-A0D7-3A45-C603-0E4A049DDA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B3B16F-0838-2724-BC3A-7943C6358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DuckDB Overview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32B6518-A448-FB50-81DA-DECE970B6B2B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838201" y="1821026"/>
            <a:ext cx="5257799" cy="4351338"/>
          </a:xfrm>
        </p:spPr>
        <p:txBody>
          <a:bodyPr/>
          <a:lstStyle/>
          <a:p>
            <a:r>
              <a:rPr lang="en-US" b="1" dirty="0">
                <a:solidFill>
                  <a:srgbClr val="03989E"/>
                </a:solidFill>
              </a:rPr>
              <a:t>Spatial extension</a:t>
            </a:r>
          </a:p>
          <a:p>
            <a:pPr lvl="1"/>
            <a:r>
              <a:rPr lang="en-US" dirty="0"/>
              <a:t>Version 0.9 (04/2023) geometry datatype</a:t>
            </a:r>
          </a:p>
          <a:p>
            <a:pPr lvl="1"/>
            <a:r>
              <a:rPr lang="en-US" sz="2400" b="0" dirty="0"/>
              <a:t>Version 1.1 (09/2024) support for geoparquet and rtree indexes</a:t>
            </a:r>
          </a:p>
          <a:p>
            <a:pPr lvl="1"/>
            <a:r>
              <a:rPr lang="en-US" dirty="0"/>
              <a:t>ST_ functions are modeled after PostGIS</a:t>
            </a:r>
            <a:endParaRPr lang="en-US" i="1" dirty="0"/>
          </a:p>
          <a:p>
            <a:pPr lvl="1"/>
            <a:r>
              <a:rPr lang="en-US" dirty="0"/>
              <a:t>simple geometries only</a:t>
            </a:r>
          </a:p>
          <a:p>
            <a:pPr lvl="1"/>
            <a:r>
              <a:rPr lang="en-US" dirty="0"/>
              <a:t>no geography or raster support </a:t>
            </a:r>
            <a:r>
              <a:rPr lang="en-US" i="1" dirty="0"/>
              <a:t>…yet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0EC275-1660-7023-5724-A4A682CFC5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86537" y="2029918"/>
            <a:ext cx="3965423" cy="2414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4173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D19C6A-91DE-416B-F5AF-A4B327AA5C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99E09-1B0A-C4C1-2ECA-A781A0875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Counter-Point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DD3B4D-8319-6FD2-F8E1-A46686796611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i="1" dirty="0"/>
              <a:t>Why would I use DuckDB if my pipelines with python + pandas/Geopandas work just fine?</a:t>
            </a:r>
          </a:p>
          <a:p>
            <a:pPr lvl="1"/>
            <a:r>
              <a:rPr lang="en-US" dirty="0"/>
              <a:t>DuckDB can load &amp; analyze big datasets faster.</a:t>
            </a:r>
          </a:p>
          <a:p>
            <a:pPr lvl="1"/>
            <a:r>
              <a:rPr lang="en-US" dirty="0"/>
              <a:t>DuckDB Spatial SQL can potentially execute many operations in one spatial query, thus eliminating several calls to the data.</a:t>
            </a:r>
          </a:p>
        </p:txBody>
      </p:sp>
    </p:spTree>
    <p:extLst>
      <p:ext uri="{BB962C8B-B14F-4D97-AF65-F5344CB8AC3E}">
        <p14:creationId xmlns:p14="http://schemas.microsoft.com/office/powerpoint/2010/main" val="9697682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C7AB1E-7124-3E47-2542-A8D4D01211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2B1DCA-F452-3110-89FE-38DB3606D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Counter-Point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568FB5-F879-DB0B-9D21-2AE7491DA972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i="1" dirty="0"/>
              <a:t>Our tooling is exclusively done in the arcpy ecosystem.  How would DuckDB benefit my organization?</a:t>
            </a:r>
          </a:p>
          <a:p>
            <a:pPr lvl="1"/>
            <a:r>
              <a:rPr lang="en-US" dirty="0"/>
              <a:t>DuckDB with the httpfs/azure extensions can import Overture Maps data in the </a:t>
            </a:r>
            <a:r>
              <a:rPr lang="en-US" b="1" dirty="0">
                <a:solidFill>
                  <a:srgbClr val="03989E"/>
                </a:solidFill>
              </a:rPr>
              <a:t>parquet</a:t>
            </a:r>
            <a:r>
              <a:rPr lang="en-US" dirty="0"/>
              <a:t> format.</a:t>
            </a:r>
          </a:p>
          <a:p>
            <a:pPr lvl="1"/>
            <a:r>
              <a:rPr lang="en-US" dirty="0"/>
              <a:t>DuckDB can </a:t>
            </a:r>
            <a:r>
              <a:rPr lang="en-US" b="1" dirty="0">
                <a:solidFill>
                  <a:srgbClr val="03989E"/>
                </a:solidFill>
              </a:rPr>
              <a:t>extend</a:t>
            </a:r>
            <a:r>
              <a:rPr lang="en-US" dirty="0"/>
              <a:t> the arcpy environment by </a:t>
            </a:r>
          </a:p>
          <a:p>
            <a:pPr lvl="2"/>
            <a:r>
              <a:rPr lang="en-US" dirty="0"/>
              <a:t>making it easier to connect to &amp; analyze non-ESRI data sources</a:t>
            </a:r>
          </a:p>
          <a:p>
            <a:pPr lvl="2"/>
            <a:r>
              <a:rPr lang="en-US" dirty="0"/>
              <a:t>bringing in additional functionality like the H3 library to use directly in SQL queries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14243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865333-2F1A-C6DF-3BC5-48D09BF81B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2AEEF8-64B6-20D6-2F86-E90981969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Project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2B6C408-FC8E-C575-FD92-1289EAD7FE27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838201" y="1821026"/>
            <a:ext cx="5257799" cy="4351338"/>
          </a:xfrm>
        </p:spPr>
        <p:txBody>
          <a:bodyPr/>
          <a:lstStyle/>
          <a:p>
            <a:r>
              <a:rPr lang="en-US" dirty="0"/>
              <a:t>Objective</a:t>
            </a:r>
          </a:p>
          <a:p>
            <a:pPr lvl="1"/>
            <a:r>
              <a:rPr lang="en-US" dirty="0"/>
              <a:t>Get </a:t>
            </a:r>
            <a:r>
              <a:rPr lang="en-US" b="1" dirty="0">
                <a:solidFill>
                  <a:srgbClr val="03989E"/>
                </a:solidFill>
              </a:rPr>
              <a:t>total population </a:t>
            </a:r>
            <a:r>
              <a:rPr lang="en-US" dirty="0"/>
              <a:t>for Sonoma County Fire Hazard Severity Zones (LRAs)</a:t>
            </a:r>
          </a:p>
          <a:p>
            <a:pPr lvl="2"/>
            <a:r>
              <a:rPr lang="en-US" dirty="0"/>
              <a:t>New Local Responsibility Areas were released for Sonoma County 2/24/2025 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osfm.fire.ca.gov</a:t>
            </a:r>
            <a:r>
              <a:rPr lang="en-US" dirty="0">
                <a:hlinkClick r:id="rId2"/>
              </a:rPr>
              <a:t>/what-we-do/community-wildfire-preparedness-and-mitigation/fire-hazard-severity-zones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ADBF10-EDCA-69C6-C197-574F481F3B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0476" y="2154347"/>
            <a:ext cx="4963323" cy="368469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9B692D3-3002-733A-CEB7-D6FB5AB871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1332" y="4255960"/>
            <a:ext cx="966081" cy="1486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866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3BB4A7-6F0A-9F57-2EF8-026746764A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BC0F6-D308-148F-8455-7551B4BCDB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Project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CA70693-0283-AC2F-89B0-B75E538525C9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838201" y="1821026"/>
            <a:ext cx="5257799" cy="4351338"/>
          </a:xfrm>
        </p:spPr>
        <p:txBody>
          <a:bodyPr/>
          <a:lstStyle/>
          <a:p>
            <a:r>
              <a:rPr lang="en-US" dirty="0"/>
              <a:t>Key skills</a:t>
            </a:r>
          </a:p>
          <a:p>
            <a:pPr lvl="1"/>
            <a:r>
              <a:rPr lang="en-US" b="1" dirty="0">
                <a:solidFill>
                  <a:srgbClr val="03989E"/>
                </a:solidFill>
              </a:rPr>
              <a:t>Import various file types </a:t>
            </a:r>
            <a:r>
              <a:rPr lang="en-US" dirty="0"/>
              <a:t>(arcgis feature service layer, shp, feature class, csv)</a:t>
            </a:r>
          </a:p>
          <a:p>
            <a:pPr lvl="1"/>
            <a:r>
              <a:rPr lang="en-US" dirty="0"/>
              <a:t>Use the </a:t>
            </a:r>
            <a:r>
              <a:rPr lang="en-US" b="1" dirty="0">
                <a:solidFill>
                  <a:srgbClr val="03989E"/>
                </a:solidFill>
              </a:rPr>
              <a:t>H3</a:t>
            </a:r>
            <a:r>
              <a:rPr lang="en-US" dirty="0"/>
              <a:t> extension to create grid &amp; aggregate population</a:t>
            </a:r>
          </a:p>
          <a:p>
            <a:pPr lvl="1"/>
            <a:r>
              <a:rPr lang="en-US" dirty="0"/>
              <a:t>Use </a:t>
            </a:r>
            <a:r>
              <a:rPr lang="en-US" b="1" dirty="0">
                <a:solidFill>
                  <a:srgbClr val="03989E"/>
                </a:solidFill>
              </a:rPr>
              <a:t>ST_ functions </a:t>
            </a:r>
            <a:r>
              <a:rPr lang="en-US" dirty="0"/>
              <a:t>to re-project and analyze data</a:t>
            </a:r>
          </a:p>
          <a:p>
            <a:pPr lvl="1"/>
            <a:r>
              <a:rPr lang="en-US" dirty="0"/>
              <a:t>Do it all in the </a:t>
            </a:r>
            <a:r>
              <a:rPr lang="en-US" b="1" dirty="0">
                <a:solidFill>
                  <a:srgbClr val="03989E"/>
                </a:solidFill>
              </a:rPr>
              <a:t>arcpy</a:t>
            </a:r>
            <a:r>
              <a:rPr lang="en-US" dirty="0"/>
              <a:t> environment.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A70267-2593-0624-8D76-0BAC7CD16B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0476" y="2154347"/>
            <a:ext cx="4963323" cy="368469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D833AE9-75D3-DE9F-23AC-8AB1051DF6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1332" y="4255960"/>
            <a:ext cx="966081" cy="1486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2986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69B651-2E70-FF01-4C31-F059AB4F1E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88F266-112C-E974-FF63-0D18B8C9FC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D64978-2CA6-5C2C-073C-0032D85ACDCD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Download Project Data:</a:t>
            </a:r>
          </a:p>
          <a:p>
            <a:pPr marL="0" indent="0" algn="ctr">
              <a:buNone/>
            </a:pPr>
            <a:r>
              <a:rPr lang="en-US" dirty="0">
                <a:effectLst/>
                <a:hlinkClick r:id="rId2"/>
              </a:rPr>
              <a:t>https://</a:t>
            </a:r>
            <a:r>
              <a:rPr lang="en-US" dirty="0" err="1">
                <a:effectLst/>
                <a:hlinkClick r:id="rId2"/>
              </a:rPr>
              <a:t>github.com</a:t>
            </a:r>
            <a:r>
              <a:rPr lang="en-US" dirty="0">
                <a:effectLst/>
                <a:hlinkClick r:id="rId2"/>
              </a:rPr>
              <a:t>/</a:t>
            </a:r>
            <a:r>
              <a:rPr lang="en-US" dirty="0" err="1">
                <a:effectLst/>
                <a:hlinkClick r:id="rId2"/>
              </a:rPr>
              <a:t>cmpalmer20</a:t>
            </a:r>
            <a:r>
              <a:rPr lang="en-US" dirty="0">
                <a:effectLst/>
                <a:hlinkClick r:id="rId2"/>
              </a:rPr>
              <a:t>/</a:t>
            </a:r>
            <a:r>
              <a:rPr lang="en-US" dirty="0" err="1">
                <a:effectLst/>
                <a:hlinkClick r:id="rId2"/>
              </a:rPr>
              <a:t>CalGIS</a:t>
            </a:r>
            <a:endParaRPr lang="en-US" dirty="0">
              <a:effectLst/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81458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284463-415B-6AAA-2DE9-10DF5967B6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B30BB-B41F-AFDD-CFDA-269B314FE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8CBFAA-65AB-1346-487B-03A5F2F34B26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effectLst/>
                <a:hlinkClick r:id="rId2"/>
              </a:rPr>
              <a:t>https://what-the-</a:t>
            </a:r>
            <a:r>
              <a:rPr lang="en-US" sz="1600" dirty="0" err="1">
                <a:effectLst/>
                <a:hlinkClick r:id="rId2"/>
              </a:rPr>
              <a:t>h3index.vercel.app</a:t>
            </a:r>
            <a:r>
              <a:rPr lang="en-US" sz="1600" dirty="0">
                <a:effectLst/>
                <a:hlinkClick r:id="rId2"/>
              </a:rPr>
              <a:t>/</a:t>
            </a:r>
            <a:r>
              <a:rPr lang="en-US" sz="1600" dirty="0">
                <a:effectLst/>
              </a:rPr>
              <a:t>		# H3 index viewer</a:t>
            </a:r>
          </a:p>
          <a:p>
            <a:r>
              <a:rPr lang="en-US" sz="1600" dirty="0">
                <a:hlinkClick r:id="rId3"/>
              </a:rPr>
              <a:t>https://</a:t>
            </a:r>
            <a:r>
              <a:rPr lang="en-US" sz="1600" dirty="0" err="1">
                <a:hlinkClick r:id="rId3"/>
              </a:rPr>
              <a:t>wktmap.com</a:t>
            </a:r>
            <a:r>
              <a:rPr lang="en-US" sz="1600" dirty="0">
                <a:hlinkClick r:id="rId3"/>
              </a:rPr>
              <a:t>/</a:t>
            </a:r>
            <a:r>
              <a:rPr lang="en-US" sz="1600" dirty="0"/>
              <a:t>			# </a:t>
            </a:r>
            <a:r>
              <a:rPr lang="en-US" sz="1600" dirty="0" err="1"/>
              <a:t>WKT</a:t>
            </a:r>
            <a:r>
              <a:rPr lang="en-US" sz="1600" dirty="0"/>
              <a:t> viewer</a:t>
            </a:r>
          </a:p>
          <a:p>
            <a:r>
              <a:rPr lang="en-US" sz="1600" dirty="0">
                <a:hlinkClick r:id="rId4"/>
              </a:rPr>
              <a:t>https://duckdb.org/docs/stable/extensions/spatial/</a:t>
            </a:r>
            <a:r>
              <a:rPr lang="en-US" sz="1600" dirty="0" err="1">
                <a:hlinkClick r:id="rId4"/>
              </a:rPr>
              <a:t>functions.html</a:t>
            </a:r>
            <a:r>
              <a:rPr lang="en-US" sz="1600" dirty="0"/>
              <a:t>	# DuckDB spatial functions</a:t>
            </a:r>
          </a:p>
          <a:p>
            <a:r>
              <a:rPr lang="en-US" sz="1600" dirty="0">
                <a:hlinkClick r:id="rId5"/>
              </a:rPr>
              <a:t>https://</a:t>
            </a:r>
            <a:r>
              <a:rPr lang="en-US" sz="1600" dirty="0" err="1">
                <a:hlinkClick r:id="rId5"/>
              </a:rPr>
              <a:t>postgis.net</a:t>
            </a:r>
            <a:r>
              <a:rPr lang="en-US" sz="1600" dirty="0">
                <a:hlinkClick r:id="rId5"/>
              </a:rPr>
              <a:t>/docs/</a:t>
            </a:r>
            <a:r>
              <a:rPr lang="en-US" sz="1600" dirty="0" err="1">
                <a:hlinkClick r:id="rId5"/>
              </a:rPr>
              <a:t>reference.html</a:t>
            </a:r>
            <a:r>
              <a:rPr lang="en-US" sz="1600" dirty="0"/>
              <a:t>	# PostGIS spatial functions</a:t>
            </a:r>
          </a:p>
          <a:p>
            <a:r>
              <a:rPr lang="en-US" sz="1600" dirty="0">
                <a:hlinkClick r:id="rId6"/>
              </a:rPr>
              <a:t>https://duckdb.org/</a:t>
            </a:r>
            <a:r>
              <a:rPr lang="en-US" sz="1600" dirty="0" err="1">
                <a:hlinkClick r:id="rId6"/>
              </a:rPr>
              <a:t>release_calendar</a:t>
            </a:r>
            <a:r>
              <a:rPr lang="en-US" sz="1600" dirty="0"/>
              <a:t>		# DuckDB release calendar</a:t>
            </a:r>
          </a:p>
          <a:p>
            <a:r>
              <a:rPr lang="en-US" sz="1600" dirty="0">
                <a:hlinkClick r:id="rId7"/>
              </a:rPr>
              <a:t>https://duckdb.org/news/</a:t>
            </a:r>
            <a:r>
              <a:rPr lang="en-US" sz="1600" dirty="0"/>
              <a:t>			# DuckDB blog</a:t>
            </a:r>
          </a:p>
          <a:p>
            <a:r>
              <a:rPr lang="en-US" sz="1600" dirty="0">
                <a:hlinkClick r:id="rId8"/>
              </a:rPr>
              <a:t>https://duckdb.org/</a:t>
            </a:r>
            <a:r>
              <a:rPr lang="en-US" sz="1600" dirty="0" err="1">
                <a:hlinkClick r:id="rId8"/>
              </a:rPr>
              <a:t>community_extensions</a:t>
            </a:r>
            <a:r>
              <a:rPr lang="en-US" sz="1600" dirty="0">
                <a:hlinkClick r:id="rId8"/>
              </a:rPr>
              <a:t>/</a:t>
            </a:r>
            <a:r>
              <a:rPr lang="en-US" sz="1600" dirty="0" err="1">
                <a:hlinkClick r:id="rId8"/>
              </a:rPr>
              <a:t>list_of_extensions.html</a:t>
            </a:r>
            <a:r>
              <a:rPr lang="en-US" sz="1600" dirty="0"/>
              <a:t>	# DuckDB community extensions</a:t>
            </a:r>
          </a:p>
          <a:p>
            <a:r>
              <a:rPr lang="en-US" sz="1600" dirty="0">
                <a:hlinkClick r:id="rId9"/>
              </a:rPr>
              <a:t>https://</a:t>
            </a:r>
            <a:r>
              <a:rPr lang="en-US" sz="1600" dirty="0" err="1">
                <a:hlinkClick r:id="rId9"/>
              </a:rPr>
              <a:t>h3geo.org</a:t>
            </a:r>
            <a:r>
              <a:rPr lang="en-US" sz="1600" dirty="0">
                <a:hlinkClick r:id="rId9"/>
              </a:rPr>
              <a:t>/docs/</a:t>
            </a:r>
            <a:r>
              <a:rPr lang="en-US" sz="1600" dirty="0" err="1">
                <a:hlinkClick r:id="rId9"/>
              </a:rPr>
              <a:t>api</a:t>
            </a:r>
            <a:r>
              <a:rPr lang="en-US" sz="1600" dirty="0">
                <a:hlinkClick r:id="rId9"/>
              </a:rPr>
              <a:t>/indexing/</a:t>
            </a:r>
            <a:r>
              <a:rPr lang="en-US" sz="1600" dirty="0"/>
              <a:t>		# H3 API</a:t>
            </a:r>
          </a:p>
          <a:p>
            <a:r>
              <a:rPr lang="en-US" sz="1600" dirty="0">
                <a:hlinkClick r:id="rId10"/>
              </a:rPr>
              <a:t>https://</a:t>
            </a:r>
            <a:r>
              <a:rPr lang="en-US" sz="1600" dirty="0" err="1">
                <a:hlinkClick r:id="rId10"/>
              </a:rPr>
              <a:t>docs.overturemaps.org</a:t>
            </a:r>
            <a:r>
              <a:rPr lang="en-US" sz="1600" dirty="0">
                <a:hlinkClick r:id="rId10"/>
              </a:rPr>
              <a:t>/release/latest/</a:t>
            </a:r>
            <a:r>
              <a:rPr lang="en-US" sz="1600" dirty="0"/>
              <a:t>	# Overture Maps latest release notes</a:t>
            </a:r>
          </a:p>
          <a:p>
            <a:r>
              <a:rPr lang="en-US" sz="1600" dirty="0">
                <a:hlinkClick r:id="rId11"/>
              </a:rPr>
              <a:t>https://</a:t>
            </a:r>
            <a:r>
              <a:rPr lang="en-US" sz="1600" dirty="0" err="1">
                <a:hlinkClick r:id="rId11"/>
              </a:rPr>
              <a:t>data.humdata.org</a:t>
            </a:r>
            <a:r>
              <a:rPr lang="en-US" sz="1600" dirty="0">
                <a:hlinkClick r:id="rId11"/>
              </a:rPr>
              <a:t>/dataset/</a:t>
            </a:r>
            <a:r>
              <a:rPr lang="en-US" sz="1600" dirty="0" err="1">
                <a:hlinkClick r:id="rId11"/>
              </a:rPr>
              <a:t>kontur</a:t>
            </a:r>
            <a:r>
              <a:rPr lang="en-US" sz="1600" dirty="0">
                <a:hlinkClick r:id="rId11"/>
              </a:rPr>
              <a:t>-population-united-states-of-</a:t>
            </a:r>
            <a:r>
              <a:rPr lang="en-US" sz="1600" dirty="0" err="1">
                <a:hlinkClick r:id="rId11"/>
              </a:rPr>
              <a:t>america</a:t>
            </a:r>
            <a:r>
              <a:rPr lang="en-US" sz="1600" dirty="0"/>
              <a:t>	# Kontur US population hexagons</a:t>
            </a:r>
          </a:p>
          <a:p>
            <a:r>
              <a:rPr lang="en-US" sz="1600" dirty="0">
                <a:hlinkClick r:id="rId12"/>
              </a:rPr>
              <a:t>https://</a:t>
            </a:r>
            <a:r>
              <a:rPr lang="en-US" sz="1600" dirty="0" err="1">
                <a:hlinkClick r:id="rId12"/>
              </a:rPr>
              <a:t>motherduck.com</a:t>
            </a:r>
            <a:r>
              <a:rPr lang="en-US" sz="1600" dirty="0">
                <a:hlinkClick r:id="rId12"/>
              </a:rPr>
              <a:t>/duckdb-book-form/</a:t>
            </a:r>
            <a:r>
              <a:rPr lang="en-US" sz="1600" dirty="0"/>
              <a:t>	# DuckDB In Action book</a:t>
            </a:r>
          </a:p>
          <a:p>
            <a:r>
              <a:rPr lang="en-US" sz="1600" dirty="0">
                <a:hlinkClick r:id="rId13"/>
              </a:rPr>
              <a:t>https://</a:t>
            </a:r>
            <a:r>
              <a:rPr lang="en-US" sz="1600" dirty="0" err="1">
                <a:hlinkClick r:id="rId13"/>
              </a:rPr>
              <a:t>locatepress.com</a:t>
            </a:r>
            <a:r>
              <a:rPr lang="en-US" sz="1600" dirty="0">
                <a:hlinkClick r:id="rId13"/>
              </a:rPr>
              <a:t>/book/spatial-sql</a:t>
            </a:r>
            <a:r>
              <a:rPr lang="en-US" sz="1600" dirty="0"/>
              <a:t>	# Spatial SQL by Matt Forrest.  Classic PostGIS query patterns.  </a:t>
            </a:r>
            <a:r>
              <a:rPr lang="en-US" sz="1600"/>
              <a:t>Worth it!</a:t>
            </a:r>
            <a:endParaRPr lang="en-US" sz="1600" dirty="0"/>
          </a:p>
          <a:p>
            <a:endParaRPr lang="en-US" sz="1600" dirty="0"/>
          </a:p>
          <a:p>
            <a:pPr marL="0" indent="0">
              <a:buNone/>
            </a:pPr>
            <a:endParaRPr lang="en-US" sz="1600" dirty="0">
              <a:effectLst/>
            </a:endParaRPr>
          </a:p>
          <a:p>
            <a:pPr marL="0" indent="0">
              <a:buNone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461665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76843C-42EA-A068-CF0B-C192F4B38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claire.palmer@milliman.com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3DAEFF-43B8-04AC-E211-18CBC9BA39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Milliman</a:t>
            </a:r>
          </a:p>
        </p:txBody>
      </p:sp>
    </p:spTree>
    <p:extLst>
      <p:ext uri="{BB962C8B-B14F-4D97-AF65-F5344CB8AC3E}">
        <p14:creationId xmlns:p14="http://schemas.microsoft.com/office/powerpoint/2010/main" val="24918174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46995F-233F-324D-0EC8-F11AEEA6DE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4A61DA-5695-47D7-F769-D939399A98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96EEB9-A61E-7FAF-8CB0-A8084890993C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For Beginners:</a:t>
            </a:r>
          </a:p>
          <a:p>
            <a:pPr lvl="1"/>
            <a:r>
              <a:rPr lang="en-US" dirty="0"/>
              <a:t>Exposure to a spatial analysis project in SQL</a:t>
            </a:r>
          </a:p>
          <a:p>
            <a:r>
              <a:rPr lang="en-US" dirty="0"/>
              <a:t>For Experienced Users:</a:t>
            </a:r>
          </a:p>
          <a:p>
            <a:pPr lvl="1"/>
            <a:r>
              <a:rPr lang="en-US" dirty="0"/>
              <a:t>Enhance existing Python workflows with DuckDB.</a:t>
            </a:r>
          </a:p>
          <a:p>
            <a:pPr lvl="1"/>
            <a:r>
              <a:rPr lang="en-US" dirty="0"/>
              <a:t>Experience rapid big data processing locally.</a:t>
            </a:r>
          </a:p>
          <a:p>
            <a:pPr lvl="1"/>
            <a:r>
              <a:rPr lang="en-US" dirty="0"/>
              <a:t>Leverage DuckDB's spatial functions and extensions.</a:t>
            </a:r>
          </a:p>
        </p:txBody>
      </p:sp>
    </p:spTree>
    <p:extLst>
      <p:ext uri="{BB962C8B-B14F-4D97-AF65-F5344CB8AC3E}">
        <p14:creationId xmlns:p14="http://schemas.microsoft.com/office/powerpoint/2010/main" val="5853843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2078BC-06C7-4B5C-9801-9E7E85EC28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3718F4-D679-E8A2-271D-C52D27D46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529BAB-30EC-A55E-3E5F-FA233E7AA1C3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Claire Palmer, GISP</a:t>
            </a:r>
          </a:p>
          <a:p>
            <a:r>
              <a:rPr lang="en-US" dirty="0"/>
              <a:t>Geospatial professional 10+ years</a:t>
            </a:r>
          </a:p>
          <a:p>
            <a:r>
              <a:rPr lang="en-US" dirty="0"/>
              <a:t>GIS Programmer, Milliman, 3.5 years</a:t>
            </a:r>
          </a:p>
          <a:p>
            <a:pPr lvl="1"/>
            <a:r>
              <a:rPr lang="en-US" dirty="0"/>
              <a:t>50% Postgres + PostGIS</a:t>
            </a:r>
          </a:p>
          <a:p>
            <a:pPr lvl="1"/>
            <a:r>
              <a:rPr lang="en-US" dirty="0"/>
              <a:t>40% Python + DuckDB</a:t>
            </a:r>
          </a:p>
          <a:p>
            <a:pPr lvl="1"/>
            <a:r>
              <a:rPr lang="en-US" dirty="0"/>
              <a:t>10% Python + ArcPy</a:t>
            </a:r>
          </a:p>
          <a:p>
            <a:pPr lvl="1"/>
            <a:r>
              <a:rPr lang="en-US" dirty="0"/>
              <a:t>Flood, Fire, Telematics</a:t>
            </a:r>
          </a:p>
        </p:txBody>
      </p:sp>
    </p:spTree>
    <p:extLst>
      <p:ext uri="{BB962C8B-B14F-4D97-AF65-F5344CB8AC3E}">
        <p14:creationId xmlns:p14="http://schemas.microsoft.com/office/powerpoint/2010/main" val="32724388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193A89-DD76-55EE-F0EC-183DE19AE5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1EBE63-A5A1-3E9E-62DA-58838A01251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DuckDB Overview</a:t>
            </a:r>
          </a:p>
          <a:p>
            <a:r>
              <a:rPr lang="en-US" dirty="0"/>
              <a:t>Analysis scripts:  </a:t>
            </a:r>
          </a:p>
          <a:p>
            <a:pPr lvl="1"/>
            <a:r>
              <a:rPr lang="en-US" dirty="0"/>
              <a:t>Project objective</a:t>
            </a:r>
          </a:p>
          <a:p>
            <a:pPr lvl="1"/>
            <a:r>
              <a:rPr lang="en-US" dirty="0"/>
              <a:t>script 00 – basic Duckdb connection, I/O</a:t>
            </a:r>
          </a:p>
          <a:p>
            <a:pPr lvl="1"/>
            <a:r>
              <a:rPr lang="en-US" dirty="0"/>
              <a:t>script 01– population in FHSZ areas for Sonoma Co</a:t>
            </a:r>
          </a:p>
        </p:txBody>
      </p:sp>
    </p:spTree>
    <p:extLst>
      <p:ext uri="{BB962C8B-B14F-4D97-AF65-F5344CB8AC3E}">
        <p14:creationId xmlns:p14="http://schemas.microsoft.com/office/powerpoint/2010/main" val="30485170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60A043-E222-B81B-C574-6DFC96F62A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48410-E945-CF44-79D3-0AE0300129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DuckDB Overview</a:t>
            </a:r>
          </a:p>
        </p:txBody>
      </p:sp>
      <p:pic>
        <p:nvPicPr>
          <p:cNvPr id="6" name="Graphic 8">
            <a:extLst>
              <a:ext uri="{FF2B5EF4-FFF2-40B4-BE49-F238E27FC236}">
                <a16:creationId xmlns:a16="http://schemas.microsoft.com/office/drawing/2014/main" id="{4D21BA48-542E-66DD-D3A6-1A30889396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44106" y="2678919"/>
            <a:ext cx="1500161" cy="1500161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28F4AB8-CAFE-0F81-7934-38C2B05B93C3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838201" y="1821026"/>
            <a:ext cx="5257799" cy="4351338"/>
          </a:xfrm>
        </p:spPr>
        <p:txBody>
          <a:bodyPr/>
          <a:lstStyle/>
          <a:p>
            <a:r>
              <a:rPr lang="en-US" dirty="0"/>
              <a:t>Portable open-source database system</a:t>
            </a:r>
          </a:p>
          <a:p>
            <a:r>
              <a:rPr lang="en-US" dirty="0"/>
              <a:t>Efficiently query GB of data from different sources</a:t>
            </a:r>
          </a:p>
          <a:p>
            <a:r>
              <a:rPr lang="en-US" dirty="0"/>
              <a:t>Friendly SQL dialect</a:t>
            </a:r>
          </a:p>
          <a:p>
            <a:r>
              <a:rPr lang="en-US" dirty="0"/>
              <a:t>New capabilities with extensions</a:t>
            </a:r>
          </a:p>
          <a:p>
            <a:r>
              <a:rPr lang="en-US" b="1" dirty="0">
                <a:solidFill>
                  <a:srgbClr val="03989E"/>
                </a:solidFill>
              </a:rPr>
              <a:t>Spatial support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4213A5-C739-709C-0050-E615113ACADB}"/>
              </a:ext>
            </a:extLst>
          </p:cNvPr>
          <p:cNvSpPr txBox="1"/>
          <p:nvPr/>
        </p:nvSpPr>
        <p:spPr>
          <a:xfrm>
            <a:off x="7461504" y="4270248"/>
            <a:ext cx="2706624" cy="3749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duckdb.org</a:t>
            </a:r>
          </a:p>
        </p:txBody>
      </p:sp>
    </p:spTree>
    <p:extLst>
      <p:ext uri="{BB962C8B-B14F-4D97-AF65-F5344CB8AC3E}">
        <p14:creationId xmlns:p14="http://schemas.microsoft.com/office/powerpoint/2010/main" val="36268480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78A7E9-7B21-2CA1-A76D-395AA28B04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07AB4A-C4EE-9C08-3CA5-4030A83B4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DuckDB Overview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202B331-37EE-60B6-FF2D-6B67D4EBC2A4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838201" y="1821026"/>
            <a:ext cx="5257799" cy="4351338"/>
          </a:xfrm>
        </p:spPr>
        <p:txBody>
          <a:bodyPr/>
          <a:lstStyle/>
          <a:p>
            <a:r>
              <a:rPr lang="en-US" dirty="0"/>
              <a:t>Portable open-source database system</a:t>
            </a:r>
          </a:p>
          <a:p>
            <a:pPr lvl="1"/>
            <a:r>
              <a:rPr lang="en-US" dirty="0"/>
              <a:t>no config, no docker, no server</a:t>
            </a:r>
          </a:p>
          <a:p>
            <a:pPr lvl="1"/>
            <a:r>
              <a:rPr lang="en-US" dirty="0"/>
              <a:t>1 database = 1 file</a:t>
            </a:r>
          </a:p>
          <a:p>
            <a:pPr lvl="1"/>
            <a:r>
              <a:rPr lang="en-US" dirty="0"/>
              <a:t>easy to set up</a:t>
            </a:r>
          </a:p>
          <a:p>
            <a:pPr lvl="1"/>
            <a:r>
              <a:rPr lang="en-US" dirty="0"/>
              <a:t>fast analysis using sql</a:t>
            </a:r>
          </a:p>
          <a:p>
            <a:pPr lvl="1"/>
            <a:r>
              <a:rPr lang="en-US" dirty="0"/>
              <a:t>only one connection at a time</a:t>
            </a:r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92C811-53F4-D56B-2479-FD4E9D0A70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2206616"/>
            <a:ext cx="4673169" cy="2650769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7791695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EFEB64-823D-B23D-B0AA-E662068D74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EAA3B5-D0C7-707F-776D-67A9621AE1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DuckDB Overview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D71B71D-B58B-3CA8-A3EB-C8B28A61CA20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838201" y="1821026"/>
            <a:ext cx="5257799" cy="4351338"/>
          </a:xfrm>
        </p:spPr>
        <p:txBody>
          <a:bodyPr/>
          <a:lstStyle/>
          <a:p>
            <a:r>
              <a:rPr lang="en-US" dirty="0"/>
              <a:t>Efficiently query GB of data from different sources</a:t>
            </a:r>
          </a:p>
          <a:p>
            <a:pPr lvl="1"/>
            <a:r>
              <a:rPr lang="en-US" i="1" dirty="0"/>
              <a:t>“.. if it quacks like a duck, then it probably is a duck. If it looks like a table, you can query it.”</a:t>
            </a:r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BB955C-99FF-F46C-428C-7C280575F9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98632" y="2206616"/>
            <a:ext cx="4267904" cy="2650769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EE85F41-FA0B-3962-896A-BD46F8A9AC2F}"/>
              </a:ext>
            </a:extLst>
          </p:cNvPr>
          <p:cNvSpPr txBox="1"/>
          <p:nvPr/>
        </p:nvSpPr>
        <p:spPr>
          <a:xfrm>
            <a:off x="5239512" y="4998409"/>
            <a:ext cx="63367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DuckDB in Action pdf</a:t>
            </a:r>
          </a:p>
          <a:p>
            <a:pPr algn="ctr"/>
            <a:r>
              <a:rPr lang="en-US" dirty="0"/>
              <a:t> 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motherduck.com</a:t>
            </a:r>
            <a:r>
              <a:rPr lang="en-US" dirty="0">
                <a:hlinkClick r:id="rId3"/>
              </a:rPr>
              <a:t>/duckdb-book-form/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9371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DB8312-290A-F866-3667-0EE9052D82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B6B7A2-7419-00A2-4B3E-80912072C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DuckDB Overview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FCA6828-BD9B-8460-A02D-6D062C9C43B9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838201" y="1821026"/>
            <a:ext cx="5257799" cy="4351338"/>
          </a:xfrm>
        </p:spPr>
        <p:txBody>
          <a:bodyPr/>
          <a:lstStyle/>
          <a:p>
            <a:r>
              <a:rPr lang="en-US" dirty="0"/>
              <a:t>Friendly SQL</a:t>
            </a:r>
          </a:p>
          <a:p>
            <a:pPr lvl="1"/>
            <a:r>
              <a:rPr lang="en-US" dirty="0"/>
              <a:t>based on PostgreSQL dialect</a:t>
            </a:r>
          </a:p>
          <a:p>
            <a:pPr lvl="1"/>
            <a:r>
              <a:rPr lang="en-US" dirty="0"/>
              <a:t>python inspired for programmatic ease</a:t>
            </a:r>
          </a:p>
          <a:p>
            <a:pPr lvl="1"/>
            <a:r>
              <a:rPr lang="en-US" dirty="0"/>
              <a:t>syntax shortcuts</a:t>
            </a:r>
          </a:p>
          <a:p>
            <a:pPr lvl="1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25AED2B-AA4E-5A1F-40A1-64D35ECFD0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3507" y="1690688"/>
            <a:ext cx="3519343" cy="4351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9010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D0A6DD-1595-12D7-3D52-9E34252F15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13D366-C515-FF0C-310A-C822A770E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DuckDB Overview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971866F-2A24-C773-FBFE-039811D7DCA8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838201" y="1821026"/>
            <a:ext cx="5257799" cy="4351338"/>
          </a:xfrm>
        </p:spPr>
        <p:txBody>
          <a:bodyPr/>
          <a:lstStyle/>
          <a:p>
            <a:r>
              <a:rPr lang="en-US" dirty="0"/>
              <a:t>New capabilities with extensions</a:t>
            </a:r>
          </a:p>
          <a:p>
            <a:pPr lvl="1"/>
            <a:r>
              <a:rPr lang="en-US" dirty="0"/>
              <a:t>Spatial Data/Functions</a:t>
            </a:r>
          </a:p>
          <a:p>
            <a:pPr lvl="1"/>
            <a:r>
              <a:rPr lang="en-US" dirty="0"/>
              <a:t>Query AWS/Azure data</a:t>
            </a:r>
          </a:p>
          <a:p>
            <a:pPr lvl="1"/>
            <a:r>
              <a:rPr lang="en-US" dirty="0"/>
              <a:t>Connect to a Postgres database</a:t>
            </a:r>
          </a:p>
          <a:p>
            <a:pPr lvl="1"/>
            <a:r>
              <a:rPr lang="en-US" dirty="0"/>
              <a:t>… and many more</a:t>
            </a:r>
          </a:p>
          <a:p>
            <a:pPr lvl="1"/>
            <a:r>
              <a:rPr lang="en-US" dirty="0"/>
              <a:t>new functionality added often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116B22-79DE-5127-CA26-0230E4022B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9167" y="2040593"/>
            <a:ext cx="4220164" cy="3343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1281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03989E"/>
      </a:accent1>
      <a:accent2>
        <a:srgbClr val="E97132"/>
      </a:accent2>
      <a:accent3>
        <a:srgbClr val="03989E"/>
      </a:accent3>
      <a:accent4>
        <a:srgbClr val="FFC000"/>
      </a:accent4>
      <a:accent5>
        <a:srgbClr val="A02B93"/>
      </a:accent5>
      <a:accent6>
        <a:srgbClr val="4EA72E"/>
      </a:accent6>
      <a:hlink>
        <a:srgbClr val="03989E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1140</TotalTime>
  <Words>739</Words>
  <Application>Microsoft Office PowerPoint</Application>
  <PresentationFormat>Widescreen</PresentationFormat>
  <Paragraphs>100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Aptos</vt:lpstr>
      <vt:lpstr>Arial</vt:lpstr>
      <vt:lpstr>Office Theme</vt:lpstr>
      <vt:lpstr>Power and Simplicity of Geospatial Analysis using DuckDB</vt:lpstr>
      <vt:lpstr>Workshop Goals</vt:lpstr>
      <vt:lpstr>About Me</vt:lpstr>
      <vt:lpstr>Agenda</vt:lpstr>
      <vt:lpstr>DuckDB Overview</vt:lpstr>
      <vt:lpstr>DuckDB Overview</vt:lpstr>
      <vt:lpstr>DuckDB Overview</vt:lpstr>
      <vt:lpstr>DuckDB Overview</vt:lpstr>
      <vt:lpstr>DuckDB Overview</vt:lpstr>
      <vt:lpstr>DuckDB Overview</vt:lpstr>
      <vt:lpstr>Counter-Point</vt:lpstr>
      <vt:lpstr>Counter-Point</vt:lpstr>
      <vt:lpstr>Analysis Project</vt:lpstr>
      <vt:lpstr>Analysis Project</vt:lpstr>
      <vt:lpstr>Analysis Project</vt:lpstr>
      <vt:lpstr>Resources</vt:lpstr>
      <vt:lpstr>claire.palmer@milliman.com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Phan, Lan</dc:creator>
  <cp:lastModifiedBy>Claire Palmer</cp:lastModifiedBy>
  <cp:revision>23</cp:revision>
  <dcterms:created xsi:type="dcterms:W3CDTF">2024-12-30T19:13:16Z</dcterms:created>
  <dcterms:modified xsi:type="dcterms:W3CDTF">2025-04-21T21:08:20Z</dcterms:modified>
</cp:coreProperties>
</file>